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75" r:id="rId6"/>
    <p:sldId id="260" r:id="rId7"/>
    <p:sldId id="276" r:id="rId8"/>
    <p:sldId id="278" r:id="rId9"/>
    <p:sldId id="279" r:id="rId10"/>
    <p:sldId id="263" r:id="rId11"/>
    <p:sldId id="264" r:id="rId12"/>
    <p:sldId id="280" r:id="rId13"/>
    <p:sldId id="265" r:id="rId14"/>
    <p:sldId id="261" r:id="rId15"/>
    <p:sldId id="266" r:id="rId16"/>
    <p:sldId id="267" r:id="rId17"/>
    <p:sldId id="272" r:id="rId18"/>
    <p:sldId id="273" r:id="rId19"/>
    <p:sldId id="274" r:id="rId20"/>
    <p:sldId id="268" r:id="rId21"/>
    <p:sldId id="269" r:id="rId22"/>
    <p:sldId id="270" r:id="rId23"/>
    <p:sldId id="271" r:id="rId24"/>
    <p:sldId id="277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3976" autoAdjust="0"/>
  </p:normalViewPr>
  <p:slideViewPr>
    <p:cSldViewPr snapToGrid="0">
      <p:cViewPr varScale="1">
        <p:scale>
          <a:sx n="69" d="100"/>
          <a:sy n="69" d="100"/>
        </p:scale>
        <p:origin x="756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27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51768-9803-4182-9CE5-AFB997E61BD3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C0180-BDD3-4119-8C30-D04222D8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25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Infiltration là bệnh thâm nhiễm, phấn các phế nang bị thay thế bởi dịch, mũ, máu,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C0180-BDD3-4119-8C30-D04222D838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44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C0180-BDD3-4119-8C30-D04222D838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3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Các khó khắn của ANN so với CNN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C0180-BDD3-4119-8C30-D04222D838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50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Nguyên lý của lớp tích chập, Khó khắn kích  thước đầu ra bị thu nhỏ, các pixel phía viền được thực hiện số lần tích  chập nhỏ hơn các pixel ở giữa ảnh.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C0180-BDD3-4119-8C30-D04222D838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7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Các pixel của ảnh góc được thực hiện tích chập với số lần bằng nhau, Kích thước đầu ra không nhỏ hơn kích thước của đầu vào.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C0180-BDD3-4119-8C30-D04222D838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463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Stride điều khiển khoảng cách trượt của mổi lập thực hiện phép chập, Thông thường stride = 1;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C0180-BDD3-4119-8C30-D04222D838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83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2A0A-E046-409F-A63E-4574CFC2A5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662A-F8B3-4299-BAA7-BC3D90A92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0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2A0A-E046-409F-A63E-4574CFC2A5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662A-F8B3-4299-BAA7-BC3D90A92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48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2A0A-E046-409F-A63E-4574CFC2A5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662A-F8B3-4299-BAA7-BC3D90A92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66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2A0A-E046-409F-A63E-4574CFC2A5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662A-F8B3-4299-BAA7-BC3D90A92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65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2A0A-E046-409F-A63E-4574CFC2A5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662A-F8B3-4299-BAA7-BC3D90A92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12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2A0A-E046-409F-A63E-4574CFC2A5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662A-F8B3-4299-BAA7-BC3D90A92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2A0A-E046-409F-A63E-4574CFC2A5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662A-F8B3-4299-BAA7-BC3D90A92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96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2A0A-E046-409F-A63E-4574CFC2A5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662A-F8B3-4299-BAA7-BC3D90A92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23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2A0A-E046-409F-A63E-4574CFC2A5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662A-F8B3-4299-BAA7-BC3D90A92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71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2A0A-E046-409F-A63E-4574CFC2A5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705662A-F8B3-4299-BAA7-BC3D90A92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87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2A0A-E046-409F-A63E-4574CFC2A5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662A-F8B3-4299-BAA7-BC3D90A92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3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2A0A-E046-409F-A63E-4574CFC2A5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662A-F8B3-4299-BAA7-BC3D90A92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29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2A0A-E046-409F-A63E-4574CFC2A5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662A-F8B3-4299-BAA7-BC3D90A92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56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2A0A-E046-409F-A63E-4574CFC2A5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662A-F8B3-4299-BAA7-BC3D90A92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5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2A0A-E046-409F-A63E-4574CFC2A5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662A-F8B3-4299-BAA7-BC3D90A92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3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2A0A-E046-409F-A63E-4574CFC2A5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662A-F8B3-4299-BAA7-BC3D90A92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2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C2A0A-E046-409F-A63E-4574CFC2A5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662A-F8B3-4299-BAA7-BC3D90A92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4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8C2A0A-E046-409F-A63E-4574CFC2A5C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705662A-F8B3-4299-BAA7-BC3D90A92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43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0.wmf"/><Relationship Id="rId3" Type="http://schemas.openxmlformats.org/officeDocument/2006/relationships/image" Target="../media/image5.png"/><Relationship Id="rId7" Type="http://schemas.openxmlformats.org/officeDocument/2006/relationships/image" Target="../media/image7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5" Type="http://schemas.openxmlformats.org/officeDocument/2006/relationships/image" Target="../media/image11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8E28B-0D8A-4FC0-0589-B121D4B5B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410042"/>
            <a:ext cx="10188864" cy="796589"/>
          </a:xfrm>
        </p:spPr>
        <p:txBody>
          <a:bodyPr>
            <a:noAutofit/>
          </a:bodyPr>
          <a:lstStyle/>
          <a:p>
            <a:r>
              <a:rPr lang="vi-VN" sz="2300" dirty="0"/>
              <a:t>TRƯỜNG ĐẠI HỌC BÁCH KHOA – ĐẠI HỌC QUỐC GIA TP HỒ CHÍ MINH</a:t>
            </a:r>
            <a:endParaRPr lang="en-US" sz="2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A4494-C08C-9E77-234A-6624BA6F15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3322432"/>
            <a:ext cx="9144000" cy="1655762"/>
          </a:xfrm>
        </p:spPr>
        <p:txBody>
          <a:bodyPr>
            <a:normAutofit lnSpcReduction="10000"/>
          </a:bodyPr>
          <a:lstStyle/>
          <a:p>
            <a:pPr algn="ctr"/>
            <a:r>
              <a:rPr lang="vi-VN" sz="3000" b="1" dirty="0">
                <a:solidFill>
                  <a:srgbClr val="FF0000"/>
                </a:solidFill>
              </a:rPr>
              <a:t>ĐỒ ÁN 1</a:t>
            </a:r>
          </a:p>
          <a:p>
            <a:pPr algn="ctr"/>
            <a:r>
              <a:rPr lang="vi-VN" sz="3000" dirty="0">
                <a:solidFill>
                  <a:srgbClr val="FF0000"/>
                </a:solidFill>
              </a:rPr>
              <a:t>Ứng dụng deep learning trong chẩn đoán bệnh ở phổi người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6CC90-C64C-AF75-02AD-6E735EC21A3A}"/>
              </a:ext>
            </a:extLst>
          </p:cNvPr>
          <p:cNvSpPr txBox="1"/>
          <p:nvPr/>
        </p:nvSpPr>
        <p:spPr>
          <a:xfrm flipH="1">
            <a:off x="4421393" y="5156621"/>
            <a:ext cx="3349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SVTH: Nguyễn Thanh Toàn</a:t>
            </a:r>
          </a:p>
          <a:p>
            <a:r>
              <a:rPr lang="vi-VN" sz="2000" dirty="0"/>
              <a:t>MSSV: 2014777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73E20-612B-F718-ADA8-533F110DA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460" y="1802848"/>
            <a:ext cx="1147073" cy="1160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5AA94E-D148-EC17-EBEF-1FB223F3340D}"/>
              </a:ext>
            </a:extLst>
          </p:cNvPr>
          <p:cNvSpPr txBox="1"/>
          <p:nvPr/>
        </p:nvSpPr>
        <p:spPr>
          <a:xfrm flipH="1">
            <a:off x="1734920" y="1208576"/>
            <a:ext cx="77824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/>
              <a:t>Khoa điện – điện tử </a:t>
            </a:r>
          </a:p>
          <a:p>
            <a:r>
              <a:rPr lang="vi-VN" sz="2000" dirty="0"/>
              <a:t>Chuyên ngành điện tử viễn thông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C4A0B9-E411-5EF9-66B0-D5951A6DA2AA}"/>
              </a:ext>
            </a:extLst>
          </p:cNvPr>
          <p:cNvSpPr txBox="1"/>
          <p:nvPr/>
        </p:nvSpPr>
        <p:spPr>
          <a:xfrm flipH="1">
            <a:off x="8786182" y="5864507"/>
            <a:ext cx="3242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/>
              <a:t>GVHD: Nguyễn Chí Ngọc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1911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897E2-666B-0004-B79C-718BAA2E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Phần 2: Giới thiệu neural network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A9199E-948C-4324-80DA-A887E3C4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808" y="1983808"/>
            <a:ext cx="10069717" cy="36258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6E80D5-6384-78CC-071C-0A5704E6A651}"/>
              </a:ext>
            </a:extLst>
          </p:cNvPr>
          <p:cNvSpPr txBox="1"/>
          <p:nvPr/>
        </p:nvSpPr>
        <p:spPr>
          <a:xfrm>
            <a:off x="1484311" y="5685824"/>
            <a:ext cx="84958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Ví dụ output của một bức ảnh khi qua lớp tích chập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1379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897E2-666B-0004-B79C-718BAA2EC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5830889" cy="954314"/>
          </a:xfrm>
        </p:spPr>
        <p:txBody>
          <a:bodyPr/>
          <a:lstStyle/>
          <a:p>
            <a:r>
              <a:rPr lang="vi-VN" dirty="0"/>
              <a:t>Phép toán max pool: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76C73-CB5D-EC40-73E8-7F6A6CAEF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715" y="1640115"/>
            <a:ext cx="6248400" cy="361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2CE9F8-BD50-EAFA-EC8D-0B3AA6631FA2}"/>
              </a:ext>
            </a:extLst>
          </p:cNvPr>
          <p:cNvSpPr txBox="1"/>
          <p:nvPr/>
        </p:nvSpPr>
        <p:spPr>
          <a:xfrm>
            <a:off x="2703511" y="5695145"/>
            <a:ext cx="84958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=&gt; Làm giảm kích thước của dữ liệu đầu vào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96956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969AD-116D-042A-0C3B-4BDED0E5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664029"/>
          </a:xfrm>
        </p:spPr>
        <p:txBody>
          <a:bodyPr>
            <a:normAutofit fontScale="90000"/>
          </a:bodyPr>
          <a:lstStyle/>
          <a:p>
            <a:r>
              <a:rPr lang="vi-VN" dirty="0"/>
              <a:t>Các loại phép pool khác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F3019-5883-1965-1BFD-BEDD77D5C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1739" y="1433285"/>
            <a:ext cx="10018713" cy="664029"/>
          </a:xfrm>
        </p:spPr>
        <p:txBody>
          <a:bodyPr/>
          <a:lstStyle/>
          <a:p>
            <a:pPr marL="0" indent="0">
              <a:buNone/>
            </a:pPr>
            <a:r>
              <a:rPr lang="vi-VN" dirty="0"/>
              <a:t>Average Pool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FFFCC-DD48-824A-44B5-CA1EAC479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25" y="2580595"/>
            <a:ext cx="9901510" cy="350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5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897E2-666B-0004-B79C-718BAA2E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Phần 2: Giới thiệu neural network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6E80D5-6384-78CC-071C-0A5704E6A651}"/>
              </a:ext>
            </a:extLst>
          </p:cNvPr>
          <p:cNvSpPr txBox="1"/>
          <p:nvPr/>
        </p:nvSpPr>
        <p:spPr>
          <a:xfrm>
            <a:off x="2930070" y="5933673"/>
            <a:ext cx="84958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Ví dụ dữ liệu sau khi đi qua lớp max pool</a:t>
            </a:r>
            <a:endParaRPr lang="en-US" sz="25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41243-FAF6-CD6C-083E-263E3D77A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070" y="1904804"/>
            <a:ext cx="7534729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3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897E2-666B-0004-B79C-718BAA2E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Phần 2: Giới thiệu neural network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311D4-E11D-F345-5920-97D0E865C25C}"/>
              </a:ext>
            </a:extLst>
          </p:cNvPr>
          <p:cNvSpPr txBox="1"/>
          <p:nvPr/>
        </p:nvSpPr>
        <p:spPr>
          <a:xfrm>
            <a:off x="5391150" y="5626697"/>
            <a:ext cx="65177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b="1" dirty="0"/>
              <a:t>Mạng CNN (Convolution Neural Network)</a:t>
            </a:r>
            <a:endParaRPr lang="en-US" sz="25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41A1E-4AFB-3435-A6F8-AE3A9721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564" y="1737360"/>
            <a:ext cx="11590870" cy="33832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7F7A05-1684-E116-8324-01C3B666CAAF}"/>
              </a:ext>
            </a:extLst>
          </p:cNvPr>
          <p:cNvSpPr/>
          <p:nvPr/>
        </p:nvSpPr>
        <p:spPr>
          <a:xfrm>
            <a:off x="545432" y="2273291"/>
            <a:ext cx="1402288" cy="7135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1024x1024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4B4C96-969F-B801-DFD3-D3BBD7FBCE50}"/>
              </a:ext>
            </a:extLst>
          </p:cNvPr>
          <p:cNvSpPr/>
          <p:nvPr/>
        </p:nvSpPr>
        <p:spPr>
          <a:xfrm>
            <a:off x="2529009" y="1947597"/>
            <a:ext cx="1840453" cy="6513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1024x1024x8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677F59-3F09-8D72-8CFC-C3B03B2ADB2D}"/>
              </a:ext>
            </a:extLst>
          </p:cNvPr>
          <p:cNvSpPr/>
          <p:nvPr/>
        </p:nvSpPr>
        <p:spPr>
          <a:xfrm>
            <a:off x="4672181" y="2630084"/>
            <a:ext cx="1504081" cy="43522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256x256x8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25E02D-2EDC-0418-E6AE-18603B4CF04A}"/>
              </a:ext>
            </a:extLst>
          </p:cNvPr>
          <p:cNvSpPr/>
          <p:nvPr/>
        </p:nvSpPr>
        <p:spPr>
          <a:xfrm>
            <a:off x="6635092" y="1950070"/>
            <a:ext cx="1504081" cy="43522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256x256x8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039CC2-36FE-A8D6-8D7E-35990529ECAA}"/>
              </a:ext>
            </a:extLst>
          </p:cNvPr>
          <p:cNvSpPr/>
          <p:nvPr/>
        </p:nvSpPr>
        <p:spPr>
          <a:xfrm>
            <a:off x="8006488" y="2420708"/>
            <a:ext cx="1656503" cy="43522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64x64x8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BDA4ED-DCBC-5EC3-59A5-CFBD4114FC28}"/>
              </a:ext>
            </a:extLst>
          </p:cNvPr>
          <p:cNvSpPr/>
          <p:nvPr/>
        </p:nvSpPr>
        <p:spPr>
          <a:xfrm>
            <a:off x="9813288" y="1979143"/>
            <a:ext cx="888859" cy="6591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32786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EEAAD1-85F2-822B-C5B2-98539E01461D}"/>
              </a:ext>
            </a:extLst>
          </p:cNvPr>
          <p:cNvSpPr/>
          <p:nvPr/>
        </p:nvSpPr>
        <p:spPr>
          <a:xfrm>
            <a:off x="11470192" y="3429000"/>
            <a:ext cx="600541" cy="4497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649830-CEE4-BBD1-1FCD-B92E0A3A7FCF}"/>
              </a:ext>
            </a:extLst>
          </p:cNvPr>
          <p:cNvCxnSpPr>
            <a:endCxn id="12" idx="1"/>
          </p:cNvCxnSpPr>
          <p:nvPr/>
        </p:nvCxnSpPr>
        <p:spPr>
          <a:xfrm>
            <a:off x="11155680" y="3653899"/>
            <a:ext cx="3145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AB69F-7BDE-BAC1-C87D-A3F6306BBAB1}"/>
              </a:ext>
            </a:extLst>
          </p:cNvPr>
          <p:cNvSpPr/>
          <p:nvPr/>
        </p:nvSpPr>
        <p:spPr>
          <a:xfrm>
            <a:off x="10827430" y="2598984"/>
            <a:ext cx="888859" cy="4497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16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2C285-F98B-2BF7-ADB9-186F63322323}"/>
              </a:ext>
            </a:extLst>
          </p:cNvPr>
          <p:cNvSpPr/>
          <p:nvPr/>
        </p:nvSpPr>
        <p:spPr>
          <a:xfrm>
            <a:off x="1246576" y="4407055"/>
            <a:ext cx="1402288" cy="7135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3x3x8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8A3EFD-45E1-B31A-99A2-A1C1FD101220}"/>
              </a:ext>
            </a:extLst>
          </p:cNvPr>
          <p:cNvSpPr/>
          <p:nvPr/>
        </p:nvSpPr>
        <p:spPr>
          <a:xfrm>
            <a:off x="5175442" y="4410264"/>
            <a:ext cx="1402288" cy="7135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3x3x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ABFF21-2456-9D26-0C6B-DD545F071E17}"/>
              </a:ext>
            </a:extLst>
          </p:cNvPr>
          <p:cNvSpPr/>
          <p:nvPr/>
        </p:nvSpPr>
        <p:spPr>
          <a:xfrm>
            <a:off x="9869571" y="4909902"/>
            <a:ext cx="1075853" cy="7135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524592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ADBB33-280A-255E-FDE0-4963228C22FB}"/>
              </a:ext>
            </a:extLst>
          </p:cNvPr>
          <p:cNvSpPr/>
          <p:nvPr/>
        </p:nvSpPr>
        <p:spPr>
          <a:xfrm>
            <a:off x="11271859" y="5041795"/>
            <a:ext cx="600542" cy="44979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17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9B8A40-38F3-5074-16F2-888769B7DE90}"/>
              </a:ext>
            </a:extLst>
          </p:cNvPr>
          <p:cNvSpPr/>
          <p:nvPr/>
        </p:nvSpPr>
        <p:spPr>
          <a:xfrm>
            <a:off x="2678559" y="5350925"/>
            <a:ext cx="2397783" cy="7135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524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690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Weight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82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194A-B6C5-4403-D355-31E418E36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/>
          <a:lstStyle/>
          <a:p>
            <a:r>
              <a:rPr lang="vi-VN" dirty="0"/>
              <a:t>Phần 3: Giới thiệu mô hình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93C09-8357-CC1E-822A-AA48D0554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1" y="1264261"/>
            <a:ext cx="10058400" cy="537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4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2194A-B6C5-4403-D355-31E418E36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50" y="276913"/>
            <a:ext cx="10058400" cy="1450757"/>
          </a:xfrm>
        </p:spPr>
        <p:txBody>
          <a:bodyPr/>
          <a:lstStyle/>
          <a:p>
            <a:r>
              <a:rPr lang="vi-VN" dirty="0"/>
              <a:t>Phần 3: Giới thiệu mô hình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67AD3-FFE5-663E-A586-3E5B1DF20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7428" y="2126898"/>
            <a:ext cx="11657143" cy="34063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57C3C4-C996-95A6-99F7-7970D9D71564}"/>
              </a:ext>
            </a:extLst>
          </p:cNvPr>
          <p:cNvSpPr/>
          <p:nvPr/>
        </p:nvSpPr>
        <p:spPr>
          <a:xfrm>
            <a:off x="267428" y="2715414"/>
            <a:ext cx="1402288" cy="71358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510x510x3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95BE94-D0DC-D2EF-5E64-54F2177B4D29}"/>
              </a:ext>
            </a:extLst>
          </p:cNvPr>
          <p:cNvSpPr/>
          <p:nvPr/>
        </p:nvSpPr>
        <p:spPr>
          <a:xfrm>
            <a:off x="1840889" y="1864749"/>
            <a:ext cx="1521267" cy="71358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510x510x16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8A49D3-F41F-DDC9-8EF9-0C2BB25F1C62}"/>
              </a:ext>
            </a:extLst>
          </p:cNvPr>
          <p:cNvSpPr/>
          <p:nvPr/>
        </p:nvSpPr>
        <p:spPr>
          <a:xfrm>
            <a:off x="3330072" y="2715414"/>
            <a:ext cx="1521268" cy="71358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255x255x16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FB53D5-630F-45F3-7565-FADAD64470FC}"/>
              </a:ext>
            </a:extLst>
          </p:cNvPr>
          <p:cNvSpPr/>
          <p:nvPr/>
        </p:nvSpPr>
        <p:spPr>
          <a:xfrm>
            <a:off x="5022512" y="2001828"/>
            <a:ext cx="1521267" cy="71358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253x253x32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FC7F1F-1447-F946-3AB2-278DA38E7627}"/>
              </a:ext>
            </a:extLst>
          </p:cNvPr>
          <p:cNvSpPr/>
          <p:nvPr/>
        </p:nvSpPr>
        <p:spPr>
          <a:xfrm>
            <a:off x="5626889" y="2903909"/>
            <a:ext cx="1521267" cy="71358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126x126x32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6C2126-B265-434D-70CF-190535F1636A}"/>
              </a:ext>
            </a:extLst>
          </p:cNvPr>
          <p:cNvSpPr/>
          <p:nvPr/>
        </p:nvSpPr>
        <p:spPr>
          <a:xfrm>
            <a:off x="7148156" y="1949687"/>
            <a:ext cx="1521267" cy="71358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124x124x64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4A3893-AF4C-7641-57DE-29AD73AE0678}"/>
              </a:ext>
            </a:extLst>
          </p:cNvPr>
          <p:cNvSpPr/>
          <p:nvPr/>
        </p:nvSpPr>
        <p:spPr>
          <a:xfrm>
            <a:off x="8267180" y="2727729"/>
            <a:ext cx="1521267" cy="71358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62x62x64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53622C-11E1-B685-FF0E-97C782F057BB}"/>
              </a:ext>
            </a:extLst>
          </p:cNvPr>
          <p:cNvSpPr/>
          <p:nvPr/>
        </p:nvSpPr>
        <p:spPr>
          <a:xfrm>
            <a:off x="9494402" y="5438562"/>
            <a:ext cx="1013177" cy="71358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246016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FEA9B9-CA58-FBE6-B9B8-E1B0E9B40F87}"/>
              </a:ext>
            </a:extLst>
          </p:cNvPr>
          <p:cNvSpPr/>
          <p:nvPr/>
        </p:nvSpPr>
        <p:spPr>
          <a:xfrm>
            <a:off x="10291012" y="3144252"/>
            <a:ext cx="814317" cy="49744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512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E4FC44-5B8A-8A19-3373-688F1DB600B8}"/>
              </a:ext>
            </a:extLst>
          </p:cNvPr>
          <p:cNvSpPr/>
          <p:nvPr/>
        </p:nvSpPr>
        <p:spPr>
          <a:xfrm>
            <a:off x="11492504" y="4556097"/>
            <a:ext cx="393393" cy="39317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13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BB30F1-8B88-9E67-7829-04411EB5E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Chuẩn bị dữ liệu cho việc huấn luyện mô hình.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4BF71-7C5E-E215-4290-DAD8A240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99554"/>
            <a:ext cx="2690948" cy="4023360"/>
          </a:xfrm>
        </p:spPr>
        <p:txBody>
          <a:bodyPr>
            <a:normAutofit fontScale="92500" lnSpcReduction="20000"/>
          </a:bodyPr>
          <a:lstStyle/>
          <a:p>
            <a:r>
              <a:rPr lang="vi-VN" dirty="0"/>
              <a:t>Dữ liệu thô là các file ảnh, có tên được đánh số thứ tự, Không được phân chia thành các thư mục đồng nhất theo nhãn. </a:t>
            </a:r>
          </a:p>
          <a:p>
            <a:r>
              <a:rPr lang="vi-VN" dirty="0"/>
              <a:t>=&gt; Vì vậy cần phải phân loại các dữ liệu ảnh theo từng nhóm đồng nhất lable.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C4C751-90B4-8B3E-21E5-32CF056FC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259" y="2199554"/>
            <a:ext cx="7897356" cy="44400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E13CC7-1AEB-5B1F-B604-90923AB01DE4}"/>
              </a:ext>
            </a:extLst>
          </p:cNvPr>
          <p:cNvSpPr/>
          <p:nvPr/>
        </p:nvSpPr>
        <p:spPr>
          <a:xfrm>
            <a:off x="5270137" y="2658291"/>
            <a:ext cx="1345474" cy="7707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7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E597-8491-5E3C-D066-57699D5D1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291" y="697247"/>
            <a:ext cx="10018713" cy="1752599"/>
          </a:xfrm>
        </p:spPr>
        <p:txBody>
          <a:bodyPr/>
          <a:lstStyle/>
          <a:p>
            <a:r>
              <a:rPr lang="vi-VN" dirty="0"/>
              <a:t>Chuẩn bị dữ liệu huấn luyện.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F682A-0A64-CEDC-6C9C-4415FFA57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48" y="2137393"/>
            <a:ext cx="5029200" cy="4023360"/>
          </a:xfrm>
        </p:spPr>
        <p:txBody>
          <a:bodyPr/>
          <a:lstStyle/>
          <a:p>
            <a:r>
              <a:rPr lang="vi-VN" dirty="0"/>
              <a:t>Các nhãn của dữ liệu ảnh được chưa trong một file CSV.</a:t>
            </a:r>
          </a:p>
          <a:p>
            <a:r>
              <a:rPr lang="vi-VN" dirty="0"/>
              <a:t>Chứa 2 thông tin quan trọng nhất là: Tên của dữ liệu ảnh và lable tương ứng. </a:t>
            </a:r>
          </a:p>
          <a:p>
            <a:r>
              <a:rPr lang="vi-VN" dirty="0">
                <a:solidFill>
                  <a:srgbClr val="FF0000"/>
                </a:solidFill>
              </a:rPr>
              <a:t>=&gt; Vì vậy ta cần đọc file CSV này và dựa vào thông tin đó để phân loại các dữ liệu ảnh theo lable tương ứng.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24523-493C-4F04-D6BF-F49E89C7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232" y="2137393"/>
            <a:ext cx="5738498" cy="42075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EA343B-8B64-5E23-6F8E-F31DD3DDC3EA}"/>
              </a:ext>
            </a:extLst>
          </p:cNvPr>
          <p:cNvSpPr/>
          <p:nvPr/>
        </p:nvSpPr>
        <p:spPr>
          <a:xfrm>
            <a:off x="6349049" y="2321571"/>
            <a:ext cx="1763486" cy="3745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EDF3AE-3A75-0B32-482E-CE8501468686}"/>
              </a:ext>
            </a:extLst>
          </p:cNvPr>
          <p:cNvSpPr/>
          <p:nvPr/>
        </p:nvSpPr>
        <p:spPr>
          <a:xfrm>
            <a:off x="8175446" y="2321570"/>
            <a:ext cx="1763486" cy="374516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3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1E597-8491-5E3C-D066-57699D5D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Lưu đồ giải thuật phân loại ảnh theo lable 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CD0676-53CE-B28A-52C5-8B2ED36FA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77" y="274320"/>
            <a:ext cx="8373291" cy="6309360"/>
          </a:xfrm>
        </p:spPr>
      </p:pic>
    </p:spTree>
    <p:extLst>
      <p:ext uri="{BB962C8B-B14F-4D97-AF65-F5344CB8AC3E}">
        <p14:creationId xmlns:p14="http://schemas.microsoft.com/office/powerpoint/2010/main" val="103877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B82E-2E42-47FA-13DE-701CDAF4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nội dung thuyết trình: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7E3E4-FB00-A45F-03BB-B76FBDA26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z="2500" dirty="0"/>
              <a:t>Phần 1: Đặt vấn đề</a:t>
            </a:r>
          </a:p>
          <a:p>
            <a:r>
              <a:rPr lang="vi-VN" sz="2500" dirty="0"/>
              <a:t>Phần 2: Giới thiệu neural network</a:t>
            </a:r>
          </a:p>
          <a:p>
            <a:r>
              <a:rPr lang="vi-VN" sz="2500" dirty="0"/>
              <a:t>Phần 3: Giới thiệu mô hình</a:t>
            </a:r>
          </a:p>
          <a:p>
            <a:r>
              <a:rPr lang="vi-VN" sz="2500" dirty="0"/>
              <a:t>Phần 4: Giới thiệu chương trình chẩn đoán bệnh.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89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94560-6210-8984-5E24-7FB18A0F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788" y="308119"/>
            <a:ext cx="10058400" cy="1450757"/>
          </a:xfrm>
        </p:spPr>
        <p:txBody>
          <a:bodyPr/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3: Giới thiều mô 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C56902-CCFE-5F9C-F6A6-AA7440BD7A9D}"/>
              </a:ext>
            </a:extLst>
          </p:cNvPr>
          <p:cNvSpPr txBox="1"/>
          <p:nvPr/>
        </p:nvSpPr>
        <p:spPr>
          <a:xfrm>
            <a:off x="1196787" y="1855300"/>
            <a:ext cx="8216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dirty="0">
                <a:solidFill>
                  <a:srgbClr val="FF0000"/>
                </a:solidFill>
              </a:rPr>
              <a:t>Lưu đồ giải thuật chương trình huấn luyện và sử dụng mô hình trên colab</a:t>
            </a:r>
            <a:endParaRPr lang="en-US" sz="30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D49091-B122-FF8B-9081-419C32B4A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26" y="115055"/>
            <a:ext cx="11538720" cy="623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5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26421-F237-6ECD-6FA4-890A798CE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061" y="584200"/>
            <a:ext cx="10018713" cy="1752599"/>
          </a:xfrm>
        </p:spPr>
        <p:txBody>
          <a:bodyPr/>
          <a:lstStyle/>
          <a:p>
            <a:r>
              <a:rPr lang="vi-VN" dirty="0">
                <a:solidFill>
                  <a:srgbClr val="7030A0"/>
                </a:solidFill>
              </a:rPr>
              <a:t>Huấn luyện mô hình: 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BFC8F-2345-94E4-8709-BF31A48C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77" y="1922613"/>
            <a:ext cx="9103245" cy="392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2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35FF-82CF-CEFC-4F01-02B417C7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Phần 4: Giới thiệu chương trình chẩn đoán bệnh Inf</a:t>
            </a:r>
            <a:r>
              <a:rPr lang="en-US" dirty="0" err="1"/>
              <a:t>iltration</a:t>
            </a:r>
            <a:r>
              <a:rPr lang="vi-VN" dirty="0"/>
              <a:t> ở phổi người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0DC12-639D-F89A-1B0D-960F0520D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z="2500" dirty="0"/>
              <a:t>Một số tính năng cơ bản của chương trình:</a:t>
            </a:r>
          </a:p>
          <a:p>
            <a:pPr lvl="1"/>
            <a:r>
              <a:rPr lang="vi-VN" dirty="0"/>
              <a:t>Thêm, xóa bệnh nhân vào danh sách chương trình chẩn đoán bênh.</a:t>
            </a:r>
          </a:p>
          <a:p>
            <a:pPr lvl="1"/>
            <a:r>
              <a:rPr lang="vi-VN" dirty="0"/>
              <a:t>Lưu trữ lịch sử chẩn đoán của bệnh nhân.</a:t>
            </a:r>
          </a:p>
          <a:p>
            <a:pPr lvl="1"/>
            <a:r>
              <a:rPr lang="vi-VN" dirty="0"/>
              <a:t>Chẩn đoán bệnh.</a:t>
            </a:r>
          </a:p>
          <a:p>
            <a:pPr lvl="1"/>
            <a:r>
              <a:rPr lang="vi-VN" dirty="0"/>
              <a:t>Lệnh điều khiển, thông qua cơ chế điều khiển bằng dòng lệnh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FBB042-982C-7FCF-84E6-4EA911D24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405" y="775855"/>
            <a:ext cx="10161618" cy="470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4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0DC12-639D-F89A-1B0D-960F0520D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91" y="273540"/>
            <a:ext cx="10058400" cy="4023360"/>
          </a:xfrm>
        </p:spPr>
        <p:txBody>
          <a:bodyPr/>
          <a:lstStyle/>
          <a:p>
            <a:r>
              <a:rPr lang="vi-VN" sz="2500" dirty="0"/>
              <a:t>Lưu đồ giải thuật của chương trình: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1D335-3F98-3699-032C-6CD6B3C61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47" y="770707"/>
            <a:ext cx="9473840" cy="547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5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4F2F7-077D-499D-9FE0-B437D89C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005" y="235527"/>
            <a:ext cx="10018713" cy="782782"/>
          </a:xfrm>
        </p:spPr>
        <p:txBody>
          <a:bodyPr/>
          <a:lstStyle/>
          <a:p>
            <a:r>
              <a:rPr lang="en-US" dirty="0"/>
              <a:t>Video demo </a:t>
            </a:r>
            <a:r>
              <a:rPr lang="vi-VN" dirty="0"/>
              <a:t>khởi động chương trình.</a:t>
            </a:r>
            <a:endParaRPr lang="en-US" dirty="0"/>
          </a:p>
        </p:txBody>
      </p:sp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390209B2-E09A-A349-BF25-2A8DBF55B28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8156" y="1059873"/>
            <a:ext cx="9890008" cy="5562600"/>
          </a:xfrm>
        </p:spPr>
      </p:pic>
    </p:spTree>
    <p:extLst>
      <p:ext uri="{BB962C8B-B14F-4D97-AF65-F5344CB8AC3E}">
        <p14:creationId xmlns:p14="http://schemas.microsoft.com/office/powerpoint/2010/main" val="21672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697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4F2F7-077D-499D-9FE0-B437D89C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005" y="235527"/>
            <a:ext cx="10018713" cy="782782"/>
          </a:xfrm>
        </p:spPr>
        <p:txBody>
          <a:bodyPr/>
          <a:lstStyle/>
          <a:p>
            <a:r>
              <a:rPr lang="en-US" dirty="0"/>
              <a:t>Video demo</a:t>
            </a:r>
            <a:r>
              <a:rPr lang="vi-VN" dirty="0"/>
              <a:t> chương trình.</a:t>
            </a:r>
            <a:endParaRPr lang="en-US" dirty="0"/>
          </a:p>
        </p:txBody>
      </p:sp>
      <p:pic>
        <p:nvPicPr>
          <p:cNvPr id="6" name="video2">
            <a:hlinkClick r:id="" action="ppaction://media"/>
            <a:extLst>
              <a:ext uri="{FF2B5EF4-FFF2-40B4-BE49-F238E27FC236}">
                <a16:creationId xmlns:a16="http://schemas.microsoft.com/office/drawing/2014/main" id="{350FE777-05AB-0359-A5C0-05CB5ECE57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577" y="1018309"/>
            <a:ext cx="8748567" cy="5745350"/>
          </a:xfrm>
        </p:spPr>
      </p:pic>
    </p:spTree>
    <p:extLst>
      <p:ext uri="{BB962C8B-B14F-4D97-AF65-F5344CB8AC3E}">
        <p14:creationId xmlns:p14="http://schemas.microsoft.com/office/powerpoint/2010/main" val="121877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97FE-8F18-D4BB-A317-17003461B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Cảm ơn và phần trả lời câu hỏi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267AA-FDDB-A083-C185-EC478C35C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841" y="1104308"/>
            <a:ext cx="7359652" cy="552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6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FDC0E-A2C3-5BD8-F0DE-EDF89673C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539" y="-127000"/>
            <a:ext cx="10018713" cy="1752599"/>
          </a:xfrm>
        </p:spPr>
        <p:txBody>
          <a:bodyPr/>
          <a:lstStyle/>
          <a:p>
            <a:r>
              <a:rPr lang="vi-VN" dirty="0"/>
              <a:t>Phần 1: Đặt vấn đề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A12A4C-B566-2588-A7B9-D0F310AE6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69" y="1825507"/>
            <a:ext cx="3867954" cy="38679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99F8B8-F825-E2E9-DA07-55E765F1056C}"/>
              </a:ext>
            </a:extLst>
          </p:cNvPr>
          <p:cNvSpPr txBox="1"/>
          <p:nvPr/>
        </p:nvSpPr>
        <p:spPr>
          <a:xfrm>
            <a:off x="2853257" y="5893369"/>
            <a:ext cx="155297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300" b="1" i="0" dirty="0">
                <a:solidFill>
                  <a:srgbClr val="FF0000"/>
                </a:solidFill>
                <a:effectLst/>
                <a:latin typeface="wfont_e24d1e_85ac69eaec824a94b85093702feeef8b"/>
              </a:rPr>
              <a:t>I</a:t>
            </a:r>
            <a:r>
              <a:rPr lang="en-US" sz="2300" b="1" i="0" dirty="0">
                <a:solidFill>
                  <a:srgbClr val="FF0000"/>
                </a:solidFill>
                <a:effectLst/>
                <a:latin typeface="wfont_e24d1e_85ac69eaec824a94b85093702feeef8b"/>
              </a:rPr>
              <a:t>𝗻𝗳𝗶𝗹𝘁𝗿𝗮𝘁𝗲𝘀</a:t>
            </a:r>
            <a:endParaRPr lang="en-US" sz="2300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FBE48A-CC44-493B-57A5-9FC8B862C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288" y="1881388"/>
            <a:ext cx="3867954" cy="3867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D40201-8CCA-E5B3-D0C5-D22DBC298E7E}"/>
              </a:ext>
            </a:extLst>
          </p:cNvPr>
          <p:cNvSpPr txBox="1"/>
          <p:nvPr/>
        </p:nvSpPr>
        <p:spPr>
          <a:xfrm>
            <a:off x="8480201" y="5893370"/>
            <a:ext cx="121812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300" b="1" dirty="0">
                <a:solidFill>
                  <a:srgbClr val="002060"/>
                </a:solidFill>
              </a:rPr>
              <a:t>Normal</a:t>
            </a:r>
            <a:endParaRPr lang="en-US" sz="2300" b="1" dirty="0">
              <a:solidFill>
                <a:srgbClr val="002060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975DA4-999A-80C1-5E0A-6829DBDDCD6B}"/>
              </a:ext>
            </a:extLst>
          </p:cNvPr>
          <p:cNvSpPr/>
          <p:nvPr/>
        </p:nvSpPr>
        <p:spPr>
          <a:xfrm>
            <a:off x="2853257" y="3152775"/>
            <a:ext cx="442393" cy="1066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58ACDD-4906-F7BD-E698-5468AE05A206}"/>
              </a:ext>
            </a:extLst>
          </p:cNvPr>
          <p:cNvSpPr/>
          <p:nvPr/>
        </p:nvSpPr>
        <p:spPr>
          <a:xfrm>
            <a:off x="2853257" y="2657475"/>
            <a:ext cx="442393" cy="428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D58F8-2FA7-AD43-4C39-11EAD7893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Phần 2: Giới thiệu neural network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26B423-C0BD-E30F-FD14-450573EB3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39" y="1950992"/>
            <a:ext cx="6686550" cy="4210050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5" name="Heptagon 4">
            <a:extLst>
              <a:ext uri="{FF2B5EF4-FFF2-40B4-BE49-F238E27FC236}">
                <a16:creationId xmlns:a16="http://schemas.microsoft.com/office/drawing/2014/main" id="{ACACBB0C-44CB-7213-86DB-F234BA0F730A}"/>
              </a:ext>
            </a:extLst>
          </p:cNvPr>
          <p:cNvSpPr/>
          <p:nvPr/>
        </p:nvSpPr>
        <p:spPr>
          <a:xfrm>
            <a:off x="257539" y="2973842"/>
            <a:ext cx="418011" cy="365760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1</a:t>
            </a:r>
            <a:endParaRPr lang="en-US" dirty="0"/>
          </a:p>
        </p:txBody>
      </p:sp>
      <p:sp>
        <p:nvSpPr>
          <p:cNvPr id="6" name="Heptagon 5">
            <a:extLst>
              <a:ext uri="{FF2B5EF4-FFF2-40B4-BE49-F238E27FC236}">
                <a16:creationId xmlns:a16="http://schemas.microsoft.com/office/drawing/2014/main" id="{150228AA-FCD6-28B1-FEFA-25AB7BDBD2FB}"/>
              </a:ext>
            </a:extLst>
          </p:cNvPr>
          <p:cNvSpPr/>
          <p:nvPr/>
        </p:nvSpPr>
        <p:spPr>
          <a:xfrm>
            <a:off x="257538" y="4444569"/>
            <a:ext cx="418011" cy="365760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1</a:t>
            </a:r>
          </a:p>
        </p:txBody>
      </p:sp>
      <p:sp>
        <p:nvSpPr>
          <p:cNvPr id="7" name="Heptagon 6">
            <a:extLst>
              <a:ext uri="{FF2B5EF4-FFF2-40B4-BE49-F238E27FC236}">
                <a16:creationId xmlns:a16="http://schemas.microsoft.com/office/drawing/2014/main" id="{E6F6EC58-A543-42F1-D663-3E45A7DFF1AC}"/>
              </a:ext>
            </a:extLst>
          </p:cNvPr>
          <p:cNvSpPr/>
          <p:nvPr/>
        </p:nvSpPr>
        <p:spPr>
          <a:xfrm>
            <a:off x="257537" y="5373120"/>
            <a:ext cx="418011" cy="365760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2</a:t>
            </a:r>
          </a:p>
        </p:txBody>
      </p:sp>
      <p:sp>
        <p:nvSpPr>
          <p:cNvPr id="8" name="Heptagon 7">
            <a:extLst>
              <a:ext uri="{FF2B5EF4-FFF2-40B4-BE49-F238E27FC236}">
                <a16:creationId xmlns:a16="http://schemas.microsoft.com/office/drawing/2014/main" id="{E93F104F-7F11-7224-39F3-5ED8D6F86F80}"/>
              </a:ext>
            </a:extLst>
          </p:cNvPr>
          <p:cNvSpPr/>
          <p:nvPr/>
        </p:nvSpPr>
        <p:spPr>
          <a:xfrm>
            <a:off x="1824444" y="3246120"/>
            <a:ext cx="418011" cy="365760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2</a:t>
            </a:r>
          </a:p>
        </p:txBody>
      </p:sp>
      <p:sp>
        <p:nvSpPr>
          <p:cNvPr id="9" name="Heptagon 8">
            <a:extLst>
              <a:ext uri="{FF2B5EF4-FFF2-40B4-BE49-F238E27FC236}">
                <a16:creationId xmlns:a16="http://schemas.microsoft.com/office/drawing/2014/main" id="{19AC8979-1A5C-910A-5A85-C4E35600C0B1}"/>
              </a:ext>
            </a:extLst>
          </p:cNvPr>
          <p:cNvSpPr/>
          <p:nvPr/>
        </p:nvSpPr>
        <p:spPr>
          <a:xfrm>
            <a:off x="1803311" y="4482668"/>
            <a:ext cx="418011" cy="365760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1</a:t>
            </a:r>
          </a:p>
        </p:txBody>
      </p:sp>
      <p:sp>
        <p:nvSpPr>
          <p:cNvPr id="10" name="Heptagon 9">
            <a:extLst>
              <a:ext uri="{FF2B5EF4-FFF2-40B4-BE49-F238E27FC236}">
                <a16:creationId xmlns:a16="http://schemas.microsoft.com/office/drawing/2014/main" id="{44F71D11-EB5C-A139-257A-BC6402A0C19A}"/>
              </a:ext>
            </a:extLst>
          </p:cNvPr>
          <p:cNvSpPr/>
          <p:nvPr/>
        </p:nvSpPr>
        <p:spPr>
          <a:xfrm>
            <a:off x="1944824" y="5161596"/>
            <a:ext cx="552995" cy="385627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-1</a:t>
            </a:r>
          </a:p>
        </p:txBody>
      </p:sp>
      <p:sp>
        <p:nvSpPr>
          <p:cNvPr id="11" name="Heptagon 10">
            <a:extLst>
              <a:ext uri="{FF2B5EF4-FFF2-40B4-BE49-F238E27FC236}">
                <a16:creationId xmlns:a16="http://schemas.microsoft.com/office/drawing/2014/main" id="{E88D4703-9312-74EA-B05F-05411CF8A5FD}"/>
              </a:ext>
            </a:extLst>
          </p:cNvPr>
          <p:cNvSpPr/>
          <p:nvPr/>
        </p:nvSpPr>
        <p:spPr>
          <a:xfrm>
            <a:off x="3593193" y="4444432"/>
            <a:ext cx="659675" cy="533968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1</a:t>
            </a:r>
          </a:p>
        </p:txBody>
      </p:sp>
      <p:sp>
        <p:nvSpPr>
          <p:cNvPr id="12" name="Heptagon 11">
            <a:extLst>
              <a:ext uri="{FF2B5EF4-FFF2-40B4-BE49-F238E27FC236}">
                <a16:creationId xmlns:a16="http://schemas.microsoft.com/office/drawing/2014/main" id="{07D9788C-E09D-7DE0-504A-544AA382F48B}"/>
              </a:ext>
            </a:extLst>
          </p:cNvPr>
          <p:cNvSpPr/>
          <p:nvPr/>
        </p:nvSpPr>
        <p:spPr>
          <a:xfrm>
            <a:off x="5436325" y="3600925"/>
            <a:ext cx="659675" cy="607286"/>
          </a:xfrm>
          <a:prstGeom prst="hept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0.7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D31678E-E3FE-05A9-8B1C-AB95C1B5FC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913787"/>
              </p:ext>
            </p:extLst>
          </p:nvPr>
        </p:nvGraphicFramePr>
        <p:xfrm>
          <a:off x="7490823" y="1905714"/>
          <a:ext cx="838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38080" imgH="279360" progId="Equation.DSMT4">
                  <p:embed/>
                </p:oleObj>
              </mc:Choice>
              <mc:Fallback>
                <p:oleObj name="Equation" r:id="rId4" imgW="83808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90823" y="1905714"/>
                        <a:ext cx="838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6798ACD6-5FCC-034F-5D04-CFA437A3DF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047303"/>
              </p:ext>
            </p:extLst>
          </p:nvPr>
        </p:nvGraphicFramePr>
        <p:xfrm>
          <a:off x="4394200" y="2489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198720" progId="Equation.DSMT4">
                  <p:embed/>
                </p:oleObj>
              </mc:Choice>
              <mc:Fallback>
                <p:oleObj name="Equation" r:id="rId6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94200" y="2489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348D607B-0E05-E567-F34E-740B8D4A4D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306970"/>
              </p:ext>
            </p:extLst>
          </p:nvPr>
        </p:nvGraphicFramePr>
        <p:xfrm>
          <a:off x="7446963" y="2211388"/>
          <a:ext cx="23749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74560" imgH="952200" progId="Equation.DSMT4">
                  <p:embed/>
                </p:oleObj>
              </mc:Choice>
              <mc:Fallback>
                <p:oleObj name="Equation" r:id="rId8" imgW="2374560" imgH="952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46963" y="2211388"/>
                        <a:ext cx="237490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341AC3A8-284C-BCC7-0683-814273D764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541830"/>
              </p:ext>
            </p:extLst>
          </p:nvPr>
        </p:nvGraphicFramePr>
        <p:xfrm>
          <a:off x="7446963" y="3255963"/>
          <a:ext cx="23749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374560" imgH="952200" progId="Equation.DSMT4">
                  <p:embed/>
                </p:oleObj>
              </mc:Choice>
              <mc:Fallback>
                <p:oleObj name="Equation" r:id="rId10" imgW="2374560" imgH="952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46963" y="3255963"/>
                        <a:ext cx="237490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F5F35B34-53FE-8B03-FB5A-1ECC1878D3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316057"/>
              </p:ext>
            </p:extLst>
          </p:nvPr>
        </p:nvGraphicFramePr>
        <p:xfrm>
          <a:off x="7446963" y="4318000"/>
          <a:ext cx="23749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374560" imgH="952200" progId="Equation.DSMT4">
                  <p:embed/>
                </p:oleObj>
              </mc:Choice>
              <mc:Fallback>
                <p:oleObj name="Equation" r:id="rId12" imgW="2374560" imgH="952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446963" y="4318000"/>
                        <a:ext cx="237490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Heptagon 17">
            <a:extLst>
              <a:ext uri="{FF2B5EF4-FFF2-40B4-BE49-F238E27FC236}">
                <a16:creationId xmlns:a16="http://schemas.microsoft.com/office/drawing/2014/main" id="{233FFDAE-0238-C24D-B613-8D4B1F76DB5E}"/>
              </a:ext>
            </a:extLst>
          </p:cNvPr>
          <p:cNvSpPr/>
          <p:nvPr/>
        </p:nvSpPr>
        <p:spPr>
          <a:xfrm>
            <a:off x="2164451" y="3040380"/>
            <a:ext cx="1102536" cy="365760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-0.126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Heptagon 18">
            <a:extLst>
              <a:ext uri="{FF2B5EF4-FFF2-40B4-BE49-F238E27FC236}">
                <a16:creationId xmlns:a16="http://schemas.microsoft.com/office/drawing/2014/main" id="{66355BE8-35EB-8EEC-99F7-0D23D5576534}"/>
              </a:ext>
            </a:extLst>
          </p:cNvPr>
          <p:cNvSpPr/>
          <p:nvPr/>
        </p:nvSpPr>
        <p:spPr>
          <a:xfrm>
            <a:off x="1863909" y="4063184"/>
            <a:ext cx="1102536" cy="365760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-0.126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8F2D9090-A490-2B21-9283-8A767D2273C5}"/>
              </a:ext>
            </a:extLst>
          </p:cNvPr>
          <p:cNvSpPr/>
          <p:nvPr/>
        </p:nvSpPr>
        <p:spPr>
          <a:xfrm>
            <a:off x="2475098" y="5270500"/>
            <a:ext cx="1102536" cy="365760"/>
          </a:xfrm>
          <a:prstGeom prst="heptagon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-0.252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Decagon 21">
            <a:extLst>
              <a:ext uri="{FF2B5EF4-FFF2-40B4-BE49-F238E27FC236}">
                <a16:creationId xmlns:a16="http://schemas.microsoft.com/office/drawing/2014/main" id="{2B876EC3-F15B-1997-A6D4-3534B3A105D4}"/>
              </a:ext>
            </a:extLst>
          </p:cNvPr>
          <p:cNvSpPr/>
          <p:nvPr/>
        </p:nvSpPr>
        <p:spPr>
          <a:xfrm>
            <a:off x="1824444" y="3043216"/>
            <a:ext cx="1110973" cy="708388"/>
          </a:xfrm>
          <a:prstGeom prst="dec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2.126</a:t>
            </a:r>
          </a:p>
        </p:txBody>
      </p:sp>
      <p:sp>
        <p:nvSpPr>
          <p:cNvPr id="23" name="Decagon 22">
            <a:extLst>
              <a:ext uri="{FF2B5EF4-FFF2-40B4-BE49-F238E27FC236}">
                <a16:creationId xmlns:a16="http://schemas.microsoft.com/office/drawing/2014/main" id="{467F195C-C077-FE01-608F-069EBD2401B5}"/>
              </a:ext>
            </a:extLst>
          </p:cNvPr>
          <p:cNvSpPr/>
          <p:nvPr/>
        </p:nvSpPr>
        <p:spPr>
          <a:xfrm>
            <a:off x="1760775" y="4112057"/>
            <a:ext cx="1110973" cy="708388"/>
          </a:xfrm>
          <a:prstGeom prst="dec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1.126</a:t>
            </a:r>
          </a:p>
        </p:txBody>
      </p:sp>
      <p:sp>
        <p:nvSpPr>
          <p:cNvPr id="24" name="Decagon 23">
            <a:extLst>
              <a:ext uri="{FF2B5EF4-FFF2-40B4-BE49-F238E27FC236}">
                <a16:creationId xmlns:a16="http://schemas.microsoft.com/office/drawing/2014/main" id="{71CFA849-A17F-7BC6-81AE-61682F2275CD}"/>
              </a:ext>
            </a:extLst>
          </p:cNvPr>
          <p:cNvSpPr/>
          <p:nvPr/>
        </p:nvSpPr>
        <p:spPr>
          <a:xfrm>
            <a:off x="1873974" y="5150541"/>
            <a:ext cx="1110973" cy="708388"/>
          </a:xfrm>
          <a:prstGeom prst="dec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0.748</a:t>
            </a:r>
          </a:p>
        </p:txBody>
      </p:sp>
      <p:sp>
        <p:nvSpPr>
          <p:cNvPr id="25" name="Decagon 24">
            <a:extLst>
              <a:ext uri="{FF2B5EF4-FFF2-40B4-BE49-F238E27FC236}">
                <a16:creationId xmlns:a16="http://schemas.microsoft.com/office/drawing/2014/main" id="{11B8B30C-725C-8B3C-7FB1-186C66575983}"/>
              </a:ext>
            </a:extLst>
          </p:cNvPr>
          <p:cNvSpPr/>
          <p:nvPr/>
        </p:nvSpPr>
        <p:spPr>
          <a:xfrm>
            <a:off x="3499774" y="4459719"/>
            <a:ext cx="914400" cy="708388"/>
          </a:xfrm>
          <a:prstGeom prst="decagon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1.756</a:t>
            </a:r>
          </a:p>
        </p:txBody>
      </p:sp>
      <p:sp>
        <p:nvSpPr>
          <p:cNvPr id="26" name="Decagon 25">
            <a:extLst>
              <a:ext uri="{FF2B5EF4-FFF2-40B4-BE49-F238E27FC236}">
                <a16:creationId xmlns:a16="http://schemas.microsoft.com/office/drawing/2014/main" id="{A205AFE7-2B59-C036-9B6C-7455A7748F93}"/>
              </a:ext>
            </a:extLst>
          </p:cNvPr>
          <p:cNvSpPr/>
          <p:nvPr/>
        </p:nvSpPr>
        <p:spPr>
          <a:xfrm>
            <a:off x="5398329" y="3499823"/>
            <a:ext cx="820420" cy="708388"/>
          </a:xfrm>
          <a:prstGeom prst="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0.85</a:t>
            </a:r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168586AA-9470-7B82-5E1F-460A923D04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5810240"/>
              </p:ext>
            </p:extLst>
          </p:nvPr>
        </p:nvGraphicFramePr>
        <p:xfrm>
          <a:off x="7446963" y="5303451"/>
          <a:ext cx="26543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654280" imgH="393480" progId="Equation.DSMT4">
                  <p:embed/>
                </p:oleObj>
              </mc:Choice>
              <mc:Fallback>
                <p:oleObj name="Equation" r:id="rId14" imgW="26542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446963" y="5303451"/>
                        <a:ext cx="26543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43836FDE-B70D-E715-7B1B-028DD435D6E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94" y="1689893"/>
            <a:ext cx="8276190" cy="45904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CA0348C-E625-11C9-F4E3-47A81566395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707" y="1829525"/>
            <a:ext cx="8236725" cy="456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9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4162-1474-8568-0960-3F723F0FE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406" y="1648098"/>
            <a:ext cx="10058400" cy="975360"/>
          </a:xfrm>
        </p:spPr>
        <p:txBody>
          <a:bodyPr>
            <a:normAutofit fontScale="90000"/>
          </a:bodyPr>
          <a:lstStyle/>
          <a:p>
            <a:r>
              <a:rPr lang="vi-VN" dirty="0">
                <a:solidFill>
                  <a:srgbClr val="FF0000"/>
                </a:solidFill>
              </a:rPr>
              <a:t>Như vậy liệu chúng ta có thể áp dụng mô hình fully connected để chẩn đoán ảnh được không 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57EAC0-6B4A-C896-EE02-67622406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258" y="3761922"/>
            <a:ext cx="3096078" cy="3096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ECF097-BFB7-B9FE-0551-5E81BCBD3C08}"/>
              </a:ext>
            </a:extLst>
          </p:cNvPr>
          <p:cNvSpPr txBox="1"/>
          <p:nvPr/>
        </p:nvSpPr>
        <p:spPr>
          <a:xfrm>
            <a:off x="2757714" y="2998113"/>
            <a:ext cx="59508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dirty="0"/>
              <a:t>Để trả lời cho câu hỏi này ta sẽ xem xét ví dụ sau đây </a:t>
            </a:r>
            <a:endParaRPr lang="en-US" sz="25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C9C5C23-B6E6-4991-0D14-9120646D1572}"/>
              </a:ext>
            </a:extLst>
          </p:cNvPr>
          <p:cNvSpPr/>
          <p:nvPr/>
        </p:nvSpPr>
        <p:spPr>
          <a:xfrm>
            <a:off x="4840515" y="3534685"/>
            <a:ext cx="333828" cy="2168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897E2-666B-0004-B79C-718BAA2EC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Phần 2: Giới thiệu neural network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311D4-E11D-F345-5920-97D0E865C25C}"/>
              </a:ext>
            </a:extLst>
          </p:cNvPr>
          <p:cNvSpPr txBox="1"/>
          <p:nvPr/>
        </p:nvSpPr>
        <p:spPr>
          <a:xfrm>
            <a:off x="7620000" y="5626697"/>
            <a:ext cx="53906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500" dirty="0"/>
              <a:t>Mạng fully connected</a:t>
            </a:r>
            <a:endParaRPr lang="en-US" sz="2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6745C-F7AD-B5E9-1827-E824A7D85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937" y="2031555"/>
            <a:ext cx="10475460" cy="3931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946EEA-3015-7CF3-17AB-9FFA7D37DCB5}"/>
              </a:ext>
            </a:extLst>
          </p:cNvPr>
          <p:cNvSpPr/>
          <p:nvPr/>
        </p:nvSpPr>
        <p:spPr>
          <a:xfrm>
            <a:off x="1652991" y="3000877"/>
            <a:ext cx="1786708" cy="173421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500" dirty="0"/>
              <a:t>1024x1024</a:t>
            </a:r>
            <a:endParaRPr lang="en-US" sz="2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7B9B3F-00CA-B59C-9654-B34721E9FCDF}"/>
              </a:ext>
            </a:extLst>
          </p:cNvPr>
          <p:cNvSpPr/>
          <p:nvPr/>
        </p:nvSpPr>
        <p:spPr>
          <a:xfrm>
            <a:off x="1484311" y="4762279"/>
            <a:ext cx="2075543" cy="50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/>
              <a:t>1048576 input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21ABC-A67E-E07C-817E-E32A28276BF3}"/>
              </a:ext>
            </a:extLst>
          </p:cNvPr>
          <p:cNvSpPr/>
          <p:nvPr/>
        </p:nvSpPr>
        <p:spPr>
          <a:xfrm>
            <a:off x="6109764" y="2945666"/>
            <a:ext cx="767806" cy="21737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b="1" dirty="0"/>
              <a:t>1024 node</a:t>
            </a:r>
            <a:endParaRPr lang="en-US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1F4A61-9879-B340-876E-2D86E18D141D}"/>
              </a:ext>
            </a:extLst>
          </p:cNvPr>
          <p:cNvSpPr/>
          <p:nvPr/>
        </p:nvSpPr>
        <p:spPr>
          <a:xfrm>
            <a:off x="3560141" y="3808615"/>
            <a:ext cx="2075543" cy="81280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500" dirty="0"/>
              <a:t>1073742848</a:t>
            </a:r>
          </a:p>
          <a:p>
            <a:pPr algn="ctr"/>
            <a:r>
              <a:rPr lang="vi-VN" sz="2500" dirty="0"/>
              <a:t>Weight</a:t>
            </a:r>
            <a:endParaRPr lang="en-US" sz="25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A810B6-5F6F-F3A9-B202-A0E16E80E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699" y="5083143"/>
            <a:ext cx="1887195" cy="18871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426B3D-4D1D-B76C-29B9-639808C4F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8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8710-BD79-B63C-5981-B2C35F1CE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041400"/>
          </a:xfrm>
        </p:spPr>
        <p:txBody>
          <a:bodyPr/>
          <a:lstStyle/>
          <a:p>
            <a:r>
              <a:rPr lang="vi-VN" dirty="0"/>
              <a:t>Phương pháp tối ưu hơn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09A6F-906E-7899-AB6E-0586D97B7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27201"/>
            <a:ext cx="10018713" cy="667659"/>
          </a:xfrm>
        </p:spPr>
        <p:txBody>
          <a:bodyPr/>
          <a:lstStyle/>
          <a:p>
            <a:pPr marL="0" indent="0">
              <a:buNone/>
            </a:pPr>
            <a:r>
              <a:rPr lang="vi-VN" dirty="0"/>
              <a:t>Ta xét phép toán tích chập sau đây: </a:t>
            </a:r>
            <a:endParaRPr lang="en-US" dirty="0"/>
          </a:p>
        </p:txBody>
      </p:sp>
      <p:pic>
        <p:nvPicPr>
          <p:cNvPr id="1026" name="Picture 2" descr="Deep Learning] Tìm hiểu về mạng tích chập (CNN)">
            <a:extLst>
              <a:ext uri="{FF2B5EF4-FFF2-40B4-BE49-F238E27FC236}">
                <a16:creationId xmlns:a16="http://schemas.microsoft.com/office/drawing/2014/main" id="{AAC50D1D-6944-AD82-6D23-02E4829A7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456" y="2451612"/>
            <a:ext cx="5500915" cy="402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44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88710-BD79-B63C-5981-B2C35F1CE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802" y="685801"/>
            <a:ext cx="10018713" cy="1041400"/>
          </a:xfrm>
        </p:spPr>
        <p:txBody>
          <a:bodyPr/>
          <a:lstStyle/>
          <a:p>
            <a:pPr algn="l"/>
            <a:r>
              <a:rPr lang="vi-VN" dirty="0"/>
              <a:t>Phép tích chập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09A6F-906E-7899-AB6E-0586D97B7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27201"/>
            <a:ext cx="10018713" cy="66765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vi-VN" dirty="0"/>
              <a:t>Để kích thước của đầu ra không nhỏ hơn kích thước của đầu vào lớp tích chập thì người ta đưa ra khái niệm về padding.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81CB5-4A48-E50F-43E3-4B3AB09E4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198" y="2595129"/>
            <a:ext cx="8033918" cy="33900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C31C29-C3D1-7E6B-DE93-7F8F60FE298E}"/>
              </a:ext>
            </a:extLst>
          </p:cNvPr>
          <p:cNvSpPr/>
          <p:nvPr/>
        </p:nvSpPr>
        <p:spPr>
          <a:xfrm>
            <a:off x="2507198" y="3429000"/>
            <a:ext cx="2563566" cy="464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1AD3FC-F88E-65EA-6D04-D8B2E04AB7B0}"/>
              </a:ext>
            </a:extLst>
          </p:cNvPr>
          <p:cNvSpPr/>
          <p:nvPr/>
        </p:nvSpPr>
        <p:spPr>
          <a:xfrm>
            <a:off x="2507198" y="3429000"/>
            <a:ext cx="540802" cy="2556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4A3A80-DAF4-6FCB-5C38-57C6B744B64F}"/>
              </a:ext>
            </a:extLst>
          </p:cNvPr>
          <p:cNvSpPr/>
          <p:nvPr/>
        </p:nvSpPr>
        <p:spPr>
          <a:xfrm>
            <a:off x="2507198" y="5430982"/>
            <a:ext cx="2563566" cy="554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B7F73B-B1AD-B7A7-4DFF-04322623C0F9}"/>
              </a:ext>
            </a:extLst>
          </p:cNvPr>
          <p:cNvSpPr/>
          <p:nvPr/>
        </p:nvSpPr>
        <p:spPr>
          <a:xfrm>
            <a:off x="4572000" y="3429000"/>
            <a:ext cx="498764" cy="2556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5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06BA3-EA97-735B-60B1-30E0B9BA6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9735232" cy="765629"/>
          </a:xfrm>
        </p:spPr>
        <p:txBody>
          <a:bodyPr/>
          <a:lstStyle/>
          <a:p>
            <a:r>
              <a:rPr lang="vi-VN"/>
              <a:t>Khái niệm về stride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9F2A-0B86-E6DD-17E6-D266C59B7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2" y="1563914"/>
            <a:ext cx="8312831" cy="584200"/>
          </a:xfrm>
        </p:spPr>
        <p:txBody>
          <a:bodyPr/>
          <a:lstStyle/>
          <a:p>
            <a:pPr marL="0" indent="0">
              <a:buNone/>
            </a:pPr>
            <a:r>
              <a:rPr lang="vi-VN"/>
              <a:t>Để điều khiển thực hiện tích chập, ta có khái niệm về stride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2C874-88DE-C754-0F53-0A2B14A14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919" y="2260599"/>
            <a:ext cx="50958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286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1890</TotalTime>
  <Words>727</Words>
  <Application>Microsoft Office PowerPoint</Application>
  <PresentationFormat>Widescreen</PresentationFormat>
  <Paragraphs>115</Paragraphs>
  <Slides>26</Slides>
  <Notes>6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Corbel</vt:lpstr>
      <vt:lpstr>Times New Roman</vt:lpstr>
      <vt:lpstr>wfont_e24d1e_85ac69eaec824a94b85093702feeef8b</vt:lpstr>
      <vt:lpstr>Parallax</vt:lpstr>
      <vt:lpstr>Equation</vt:lpstr>
      <vt:lpstr>TRƯỜNG ĐẠI HỌC BÁCH KHOA – ĐẠI HỌC QUỐC GIA TP HỒ CHÍ MINH</vt:lpstr>
      <vt:lpstr>Các nội dung thuyết trình:</vt:lpstr>
      <vt:lpstr>Phần 1: Đặt vấn đề</vt:lpstr>
      <vt:lpstr>Phần 2: Giới thiệu neural network</vt:lpstr>
      <vt:lpstr>Như vậy liệu chúng ta có thể áp dụng mô hình fully connected để chẩn đoán ảnh được không ?</vt:lpstr>
      <vt:lpstr>Phần 2: Giới thiệu neural network</vt:lpstr>
      <vt:lpstr>Phương pháp tối ưu hơn</vt:lpstr>
      <vt:lpstr>Phép tích chập </vt:lpstr>
      <vt:lpstr>Khái niệm về stride</vt:lpstr>
      <vt:lpstr>Phần 2: Giới thiệu neural network</vt:lpstr>
      <vt:lpstr>Phép toán max pool:</vt:lpstr>
      <vt:lpstr>Các loại phép pool khác </vt:lpstr>
      <vt:lpstr>Phần 2: Giới thiệu neural network</vt:lpstr>
      <vt:lpstr>Phần 2: Giới thiệu neural network</vt:lpstr>
      <vt:lpstr>Phần 3: Giới thiệu mô hình </vt:lpstr>
      <vt:lpstr>Phần 3: Giới thiệu mô hình </vt:lpstr>
      <vt:lpstr>Chuẩn bị dữ liệu cho việc huấn luyện mô hình.</vt:lpstr>
      <vt:lpstr>Chuẩn bị dữ liệu huấn luyện.</vt:lpstr>
      <vt:lpstr>Lưu đồ giải thuật phân loại ảnh theo lable </vt:lpstr>
      <vt:lpstr>Phần 3: Giới thiều mô hình</vt:lpstr>
      <vt:lpstr>Huấn luyện mô hình: </vt:lpstr>
      <vt:lpstr>Phần 4: Giới thiệu chương trình chẩn đoán bệnh Infiltration ở phổi người</vt:lpstr>
      <vt:lpstr>PowerPoint Presentation</vt:lpstr>
      <vt:lpstr>Video demo khởi động chương trình.</vt:lpstr>
      <vt:lpstr>Video demo chương trình.</vt:lpstr>
      <vt:lpstr>Cảm ơn và phần trả lời câu hỏi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BÁCH KHOA – ĐẠI HỌC QUỐC GIA TP HỒ CHÍ MINH</dc:title>
  <dc:creator>Thanh Toàn Nguyễn</dc:creator>
  <cp:lastModifiedBy>Thanh Toàn Nguyễn</cp:lastModifiedBy>
  <cp:revision>8</cp:revision>
  <dcterms:created xsi:type="dcterms:W3CDTF">2023-08-18T03:49:47Z</dcterms:created>
  <dcterms:modified xsi:type="dcterms:W3CDTF">2023-08-22T15:04:09Z</dcterms:modified>
</cp:coreProperties>
</file>